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Nunito"/>
      <p:regular r:id="rId33"/>
      <p:bold r:id="rId34"/>
      <p:italic r:id="rId35"/>
      <p:boldItalic r:id="rId36"/>
    </p:embeddedFont>
    <p:embeddedFont>
      <p:font typeface="Maven Pro"/>
      <p:regular r:id="rId37"/>
      <p:bold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5.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Nunito-italic.fntdata"/><Relationship Id="rId12" Type="http://schemas.openxmlformats.org/officeDocument/2006/relationships/slide" Target="slides/slide7.xml"/><Relationship Id="rId34" Type="http://schemas.openxmlformats.org/officeDocument/2006/relationships/font" Target="fonts/Nunito-bold.fntdata"/><Relationship Id="rId15" Type="http://schemas.openxmlformats.org/officeDocument/2006/relationships/slide" Target="slides/slide10.xml"/><Relationship Id="rId37" Type="http://schemas.openxmlformats.org/officeDocument/2006/relationships/font" Target="fonts/MavenPro-regular.fntdata"/><Relationship Id="rId14" Type="http://schemas.openxmlformats.org/officeDocument/2006/relationships/slide" Target="slides/slide9.xml"/><Relationship Id="rId36" Type="http://schemas.openxmlformats.org/officeDocument/2006/relationships/font" Target="fonts/Nunito-boldItalic.fntdata"/><Relationship Id="rId17" Type="http://schemas.openxmlformats.org/officeDocument/2006/relationships/slide" Target="slides/slide12.xml"/><Relationship Id="rId39" Type="http://schemas.openxmlformats.org/officeDocument/2006/relationships/font" Target="fonts/OpenSans-regular.fntdata"/><Relationship Id="rId16" Type="http://schemas.openxmlformats.org/officeDocument/2006/relationships/slide" Target="slides/slide11.xml"/><Relationship Id="rId38" Type="http://schemas.openxmlformats.org/officeDocument/2006/relationships/font" Target="fonts/MavenPr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fff38f8433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fff38f8433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424242"/>
                </a:solidFill>
                <a:latin typeface="Nunito"/>
                <a:ea typeface="Nunito"/>
                <a:cs typeface="Nunito"/>
                <a:sym typeface="Nunito"/>
              </a:rPr>
              <a:t>#Converting the retrieved data into text. This is done so we can convert into a json and eventually a list or dataframe.</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None/>
            </a:pPr>
            <a:r>
              <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1200"/>
              </a:spcAft>
              <a:buClr>
                <a:schemeClr val="dk1"/>
              </a:buClr>
              <a:buSzPts val="1100"/>
              <a:buFont typeface="Arial"/>
              <a:buNone/>
            </a:pPr>
            <a:r>
              <a:rPr lang="en" sz="1300">
                <a:solidFill>
                  <a:srgbClr val="424242"/>
                </a:solidFill>
                <a:latin typeface="Nunito"/>
                <a:ea typeface="Nunito"/>
                <a:cs typeface="Nunito"/>
                <a:sym typeface="Nunito"/>
              </a:rPr>
              <a:t>#Here I have converted the data retrieved from the API into text. This will allow me to convert the data into a json and eventually a dataframe.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fff38f8433_0_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fff38f8433_0_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1200"/>
              </a:spcAft>
              <a:buClr>
                <a:schemeClr val="dk1"/>
              </a:buClr>
              <a:buSzPts val="1100"/>
              <a:buFont typeface="Arial"/>
              <a:buNone/>
            </a:pPr>
            <a:r>
              <a:rPr lang="en" sz="1300">
                <a:solidFill>
                  <a:srgbClr val="424242"/>
                </a:solidFill>
                <a:latin typeface="Nunito"/>
                <a:ea typeface="Nunito"/>
                <a:cs typeface="Nunito"/>
                <a:sym typeface="Nunito"/>
              </a:rPr>
              <a:t>#I have converted the text into a json. This is so I can now convert this into a dataframe and start doing some wrangling.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fff38f8433_0_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fff38f8433_0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ff38f8433_0_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fff38f8433_0_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fff38f8433_0_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fff38f8433_0_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fff38f8433_0_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fff38f8433_0_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6caf08e96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6caf08e96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fff38f8433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fff38f8433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6caf08e96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6caf08e96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6caf08e9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6caf08e9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6caf08e963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6caf08e963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rgbClr val="595959"/>
              </a:solidFill>
            </a:endParaRPr>
          </a:p>
          <a:p>
            <a:pPr indent="0" lvl="0" marL="0" rtl="0" algn="l">
              <a:spcBef>
                <a:spcPts val="0"/>
              </a:spcBef>
              <a:spcAft>
                <a:spcPts val="0"/>
              </a:spcAft>
              <a:buClr>
                <a:schemeClr val="dk1"/>
              </a:buClr>
              <a:buSzPts val="1100"/>
              <a:buFont typeface="Arial"/>
              <a:buNone/>
            </a:pPr>
            <a:r>
              <a:t/>
            </a:r>
            <a:endParaRPr sz="1800">
              <a:solidFill>
                <a:srgbClr val="595959"/>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fff38f8433_0_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fff38f8433_0_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fff38f8433_0_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fff38f8433_0_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6caf08e963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6caf08e963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6caf08e963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6caf08e963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6caf08e963_5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6caf08e963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6caf08e963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6caf08e963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6caf08e96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16caf08e96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6caf08e963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6caf08e963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fff38f8433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fff38f8433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800">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fff38f8433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fff38f8433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fff38f8433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fff38f8433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fff38f8433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fff38f8433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fff38f8433_0_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fff38f8433_0_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fff38f8433_0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fff38f8433_0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fff38f8433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fff38f8433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Clr>
                <a:schemeClr val="dk1"/>
              </a:buClr>
              <a:buSzPts val="1100"/>
              <a:buFont typeface="Arial"/>
              <a:buNone/>
            </a:pPr>
            <a:r>
              <a:rPr lang="en" sz="1300">
                <a:solidFill>
                  <a:srgbClr val="424242"/>
                </a:solidFill>
                <a:latin typeface="Nunito"/>
                <a:ea typeface="Nunito"/>
                <a:cs typeface="Nunito"/>
                <a:sym typeface="Nunito"/>
              </a:rPr>
              <a:t>#I have converted the json into a dataframe. Just as a note I had to use get_transit_json$features as this is the part of the json that contains the data. I was getting errors without specifying $features.</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1200"/>
              </a:spcAft>
              <a:buClr>
                <a:schemeClr val="dk1"/>
              </a:buClr>
              <a:buSzPts val="1100"/>
              <a:buFont typeface="Arial"/>
              <a:buNone/>
            </a:pPr>
            <a:r>
              <a:rPr lang="en" sz="1300">
                <a:solidFill>
                  <a:srgbClr val="424242"/>
                </a:solidFill>
                <a:latin typeface="Nunito"/>
                <a:ea typeface="Nunito"/>
                <a:cs typeface="Nunito"/>
                <a:sym typeface="Nunito"/>
              </a:rPr>
              <a:t>#I will start some wrangling in the next cell.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5.png"/><Relationship Id="rId5"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24.png"/><Relationship Id="rId5" Type="http://schemas.openxmlformats.org/officeDocument/2006/relationships/image" Target="../media/image8.png"/><Relationship Id="rId6"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82675" y="111746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DATA201 Road Data Presentation</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Daniel, Case, Paul and Lida</a:t>
            </a:r>
            <a:endParaRPr/>
          </a:p>
        </p:txBody>
      </p:sp>
      <p:pic>
        <p:nvPicPr>
          <p:cNvPr id="279" name="Google Shape;279;p13"/>
          <p:cNvPicPr preferRelativeResize="0"/>
          <p:nvPr/>
        </p:nvPicPr>
        <p:blipFill>
          <a:blip r:embed="rId3">
            <a:alphaModFix/>
          </a:blip>
          <a:stretch>
            <a:fillRect/>
          </a:stretch>
        </p:blipFill>
        <p:spPr>
          <a:xfrm>
            <a:off x="4714125" y="256884"/>
            <a:ext cx="4255500" cy="1834267"/>
          </a:xfrm>
          <a:prstGeom prst="rect">
            <a:avLst/>
          </a:prstGeom>
          <a:noFill/>
          <a:ln>
            <a:noFill/>
          </a:ln>
        </p:spPr>
      </p:pic>
      <p:pic>
        <p:nvPicPr>
          <p:cNvPr id="280" name="Google Shape;280;p13"/>
          <p:cNvPicPr preferRelativeResize="0"/>
          <p:nvPr/>
        </p:nvPicPr>
        <p:blipFill>
          <a:blip r:embed="rId4">
            <a:alphaModFix/>
          </a:blip>
          <a:stretch>
            <a:fillRect/>
          </a:stretch>
        </p:blipFill>
        <p:spPr>
          <a:xfrm>
            <a:off x="4844550" y="2516300"/>
            <a:ext cx="3994650" cy="1775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Converting the raw data to text</a:t>
            </a:r>
            <a:endParaRPr/>
          </a:p>
        </p:txBody>
      </p:sp>
      <p:sp>
        <p:nvSpPr>
          <p:cNvPr id="341" name="Google Shape;341;p2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get_transit_text = content(get_transit, "text", encoding = "UTF-8") #Converting the retrieved data into text. This is done so we can convert into a json and eventually a list or dataframe.</a:t>
            </a:r>
            <a:endParaRPr/>
          </a:p>
          <a:p>
            <a:pPr indent="0" lvl="0" marL="0" rtl="0" algn="l">
              <a:spcBef>
                <a:spcPts val="1200"/>
              </a:spcBef>
              <a:spcAft>
                <a:spcPts val="0"/>
              </a:spcAft>
              <a:buNone/>
            </a:pPr>
            <a:r>
              <a:rPr lang="en"/>
              <a:t>get_transit_text</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Text to JSON</a:t>
            </a:r>
            <a:endParaRPr/>
          </a:p>
        </p:txBody>
      </p:sp>
      <p:sp>
        <p:nvSpPr>
          <p:cNvPr id="347" name="Google Shape;347;p2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500"/>
          </a:p>
          <a:p>
            <a:pPr indent="0" lvl="0" marL="0" rtl="0" algn="l">
              <a:spcBef>
                <a:spcPts val="1200"/>
              </a:spcBef>
              <a:spcAft>
                <a:spcPts val="0"/>
              </a:spcAft>
              <a:buNone/>
            </a:pPr>
            <a:r>
              <a:rPr lang="en" sz="1500"/>
              <a:t>get_transit_json &lt;- fromJSON(get_transit_text, flatten = TRUE) #Converting into a JSON</a:t>
            </a:r>
            <a:endParaRPr sz="1500"/>
          </a:p>
          <a:p>
            <a:pPr indent="0" lvl="0" marL="0" rtl="0" algn="l">
              <a:spcBef>
                <a:spcPts val="1200"/>
              </a:spcBef>
              <a:spcAft>
                <a:spcPts val="0"/>
              </a:spcAft>
              <a:buNone/>
            </a:pPr>
            <a:r>
              <a:rPr lang="en" sz="1500"/>
              <a:t>get_transit_json</a:t>
            </a:r>
            <a:endParaRPr sz="1500"/>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Dropping a column</a:t>
            </a:r>
            <a:endParaRPr/>
          </a:p>
        </p:txBody>
      </p:sp>
      <p:sp>
        <p:nvSpPr>
          <p:cNvPr id="353" name="Google Shape;353;p2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#Getting rid of the extra geometry.paths column which isn't helpful to us and wasn't in the original dataset.</a:t>
            </a:r>
            <a:endParaRPr/>
          </a:p>
          <a:p>
            <a:pPr indent="0" lvl="0" marL="0" rtl="0" algn="l">
              <a:spcBef>
                <a:spcPts val="1200"/>
              </a:spcBef>
              <a:spcAft>
                <a:spcPts val="0"/>
              </a:spcAft>
              <a:buNone/>
            </a:pPr>
            <a:r>
              <a:rPr lang="en"/>
              <a:t>get_transit_df = get_transit_dataframe %&gt;% select(-c(geometry.paths))</a:t>
            </a:r>
            <a:endParaRPr/>
          </a:p>
          <a:p>
            <a:pPr indent="0" lvl="0" marL="0" rtl="0" algn="l">
              <a:spcBef>
                <a:spcPts val="1200"/>
              </a:spcBef>
              <a:spcAft>
                <a:spcPts val="0"/>
              </a:spcAft>
              <a:buNone/>
            </a:pPr>
            <a:r>
              <a:rPr lang="en"/>
              <a:t>get_transit_df</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Renaming columns</a:t>
            </a:r>
            <a:endParaRPr/>
          </a:p>
        </p:txBody>
      </p:sp>
      <p:sp>
        <p:nvSpPr>
          <p:cNvPr id="359" name="Google Shape;359;p2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Removing .attributes.</a:t>
            </a:r>
            <a:endParaRPr/>
          </a:p>
          <a:p>
            <a:pPr indent="0" lvl="0" marL="0" rtl="0" algn="l">
              <a:spcBef>
                <a:spcPts val="1200"/>
              </a:spcBef>
              <a:spcAft>
                <a:spcPts val="0"/>
              </a:spcAft>
              <a:buNone/>
            </a:pPr>
            <a:r>
              <a:rPr lang="en"/>
              <a:t>#https://www.tutorialspoint.com/how-to-remove-a-common-suffix-from-column-names-in-an-r-data-frame - This page was very helpful in making this process much quicker.</a:t>
            </a:r>
            <a:endParaRPr/>
          </a:p>
          <a:p>
            <a:pPr indent="0" lvl="0" marL="0" rtl="0" algn="l">
              <a:spcBef>
                <a:spcPts val="1200"/>
              </a:spcBef>
              <a:spcAft>
                <a:spcPts val="0"/>
              </a:spcAft>
              <a:buNone/>
            </a:pPr>
            <a:r>
              <a:rPr lang="en"/>
              <a:t>#Using gsub to remove common words in column names:</a:t>
            </a:r>
            <a:endParaRPr/>
          </a:p>
          <a:p>
            <a:pPr indent="0" lvl="0" marL="0" rtl="0" algn="l">
              <a:spcBef>
                <a:spcPts val="1200"/>
              </a:spcBef>
              <a:spcAft>
                <a:spcPts val="0"/>
              </a:spcAft>
              <a:buNone/>
            </a:pPr>
            <a:r>
              <a:rPr lang="en"/>
              <a:t>colnames(get_transit_df) = gsub("attributes.", "", colnames(get_transit_df))</a:t>
            </a:r>
            <a:endParaRPr/>
          </a:p>
          <a:p>
            <a:pPr indent="0" lvl="0" marL="0" rtl="0" algn="l">
              <a:spcBef>
                <a:spcPts val="1200"/>
              </a:spcBef>
              <a:spcAft>
                <a:spcPts val="0"/>
              </a:spcAft>
              <a:buNone/>
            </a:pPr>
            <a:r>
              <a:rPr lang="en"/>
              <a:t>get_transit_df</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Dropping observations</a:t>
            </a:r>
            <a:endParaRPr/>
          </a:p>
        </p:txBody>
      </p:sp>
      <p:sp>
        <p:nvSpPr>
          <p:cNvPr id="365" name="Google Shape;365;p2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sz="1689">
                <a:latin typeface="Arial"/>
                <a:ea typeface="Arial"/>
                <a:cs typeface="Arial"/>
                <a:sym typeface="Arial"/>
              </a:rPr>
              <a:t>get_transit_df %&gt;% vis_miss(cluster = TRUE)</a:t>
            </a:r>
            <a:endParaRPr sz="1689">
              <a:latin typeface="Arial"/>
              <a:ea typeface="Arial"/>
              <a:cs typeface="Arial"/>
              <a:sym typeface="Arial"/>
            </a:endParaRPr>
          </a:p>
          <a:p>
            <a:pPr indent="0" lvl="0" marL="0" rtl="0" algn="l">
              <a:spcBef>
                <a:spcPts val="1200"/>
              </a:spcBef>
              <a:spcAft>
                <a:spcPts val="0"/>
              </a:spcAft>
              <a:buNone/>
            </a:pPr>
            <a:r>
              <a:rPr lang="en" sz="1689">
                <a:latin typeface="Arial"/>
                <a:ea typeface="Arial"/>
                <a:cs typeface="Arial"/>
                <a:sym typeface="Arial"/>
              </a:rPr>
              <a:t>get_transit_df %&gt;% glimpse()</a:t>
            </a:r>
            <a:endParaRPr sz="1689">
              <a:latin typeface="Arial"/>
              <a:ea typeface="Arial"/>
              <a:cs typeface="Arial"/>
              <a:sym typeface="Arial"/>
            </a:endParaRPr>
          </a:p>
          <a:p>
            <a:pPr indent="0" lvl="0" marL="0" rtl="0" algn="l">
              <a:spcBef>
                <a:spcPts val="1200"/>
              </a:spcBef>
              <a:spcAft>
                <a:spcPts val="0"/>
              </a:spcAft>
              <a:buNone/>
            </a:pPr>
            <a:r>
              <a:t/>
            </a:r>
            <a:endParaRPr sz="1689">
              <a:latin typeface="Arial"/>
              <a:ea typeface="Arial"/>
              <a:cs typeface="Arial"/>
              <a:sym typeface="Arial"/>
            </a:endParaRPr>
          </a:p>
          <a:p>
            <a:pPr indent="0" lvl="0" marL="0" rtl="0" algn="l">
              <a:spcBef>
                <a:spcPts val="1200"/>
              </a:spcBef>
              <a:spcAft>
                <a:spcPts val="0"/>
              </a:spcAft>
              <a:buNone/>
            </a:pPr>
            <a:r>
              <a:rPr lang="en" sz="1689">
                <a:latin typeface="Arial"/>
                <a:ea typeface="Arial"/>
                <a:cs typeface="Arial"/>
                <a:sym typeface="Arial"/>
              </a:rPr>
              <a:t>get_transit_df2 = get_transit_df %&gt;% filter(!is.na(LANESTART) &amp; !is.na(LANEEND))</a:t>
            </a:r>
            <a:endParaRPr sz="1689">
              <a:latin typeface="Arial"/>
              <a:ea typeface="Arial"/>
              <a:cs typeface="Arial"/>
              <a:sym typeface="Arial"/>
            </a:endParaRPr>
          </a:p>
          <a:p>
            <a:pPr indent="0" lvl="0" marL="0" rtl="0" algn="l">
              <a:spcBef>
                <a:spcPts val="1200"/>
              </a:spcBef>
              <a:spcAft>
                <a:spcPts val="0"/>
              </a:spcAft>
              <a:buNone/>
            </a:pPr>
            <a:r>
              <a:rPr lang="en" sz="1689">
                <a:latin typeface="Arial"/>
                <a:ea typeface="Arial"/>
                <a:cs typeface="Arial"/>
                <a:sym typeface="Arial"/>
              </a:rPr>
              <a:t>get_transit_df2</a:t>
            </a:r>
            <a:endParaRPr sz="1689">
              <a:latin typeface="Arial"/>
              <a:ea typeface="Arial"/>
              <a:cs typeface="Arial"/>
              <a:sym typeface="Arial"/>
            </a:endParaRPr>
          </a:p>
          <a:p>
            <a:pPr indent="0" lvl="0" marL="0" rtl="0" algn="l">
              <a:spcBef>
                <a:spcPts val="1200"/>
              </a:spcBef>
              <a:spcAft>
                <a:spcPts val="0"/>
              </a:spcAft>
              <a:buNone/>
            </a:pPr>
            <a:r>
              <a:t/>
            </a:r>
            <a:endParaRPr sz="1689">
              <a:latin typeface="Arial"/>
              <a:ea typeface="Arial"/>
              <a:cs typeface="Arial"/>
              <a:sym typeface="Arial"/>
            </a:endParaRPr>
          </a:p>
          <a:p>
            <a:pPr indent="0" lvl="0" marL="0" rtl="0" algn="l">
              <a:spcBef>
                <a:spcPts val="1200"/>
              </a:spcBef>
              <a:spcAft>
                <a:spcPts val="0"/>
              </a:spcAft>
              <a:buNone/>
            </a:pPr>
            <a:r>
              <a:rPr lang="en" sz="1689">
                <a:latin typeface="Arial"/>
                <a:ea typeface="Arial"/>
                <a:cs typeface="Arial"/>
                <a:sym typeface="Arial"/>
              </a:rPr>
              <a:t>get_transit_df2 %&gt;% vis_miss(cluster = TRUE)</a:t>
            </a:r>
            <a:endParaRPr sz="1689">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Vis_miss results</a:t>
            </a:r>
            <a:endParaRPr/>
          </a:p>
        </p:txBody>
      </p:sp>
      <p:sp>
        <p:nvSpPr>
          <p:cNvPr id="371" name="Google Shape;371;p2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Before:                                                         After:</a:t>
            </a:r>
            <a:endParaRPr/>
          </a:p>
          <a:p>
            <a:pPr indent="0" lvl="0" marL="0" rtl="0" algn="l">
              <a:spcBef>
                <a:spcPts val="1200"/>
              </a:spcBef>
              <a:spcAft>
                <a:spcPts val="1200"/>
              </a:spcAft>
              <a:buNone/>
            </a:pPr>
            <a:r>
              <a:t/>
            </a:r>
            <a:endParaRPr/>
          </a:p>
        </p:txBody>
      </p:sp>
      <p:pic>
        <p:nvPicPr>
          <p:cNvPr id="372" name="Google Shape;372;p27"/>
          <p:cNvPicPr preferRelativeResize="0"/>
          <p:nvPr/>
        </p:nvPicPr>
        <p:blipFill>
          <a:blip r:embed="rId3">
            <a:alphaModFix/>
          </a:blip>
          <a:stretch>
            <a:fillRect/>
          </a:stretch>
        </p:blipFill>
        <p:spPr>
          <a:xfrm>
            <a:off x="1303800" y="2628600"/>
            <a:ext cx="2414826" cy="2414826"/>
          </a:xfrm>
          <a:prstGeom prst="rect">
            <a:avLst/>
          </a:prstGeom>
          <a:noFill/>
          <a:ln>
            <a:noFill/>
          </a:ln>
        </p:spPr>
      </p:pic>
      <p:pic>
        <p:nvPicPr>
          <p:cNvPr id="373" name="Google Shape;373;p27"/>
          <p:cNvPicPr preferRelativeResize="0"/>
          <p:nvPr/>
        </p:nvPicPr>
        <p:blipFill>
          <a:blip r:embed="rId4">
            <a:alphaModFix/>
          </a:blip>
          <a:stretch>
            <a:fillRect/>
          </a:stretch>
        </p:blipFill>
        <p:spPr>
          <a:xfrm>
            <a:off x="4160000" y="2628600"/>
            <a:ext cx="2414826" cy="2414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of the unclean data</a:t>
            </a:r>
            <a:endParaRPr/>
          </a:p>
        </p:txBody>
      </p:sp>
      <p:sp>
        <p:nvSpPr>
          <p:cNvPr id="379" name="Google Shape;379;p2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80" name="Google Shape;380;p28"/>
          <p:cNvPicPr preferRelativeResize="0"/>
          <p:nvPr/>
        </p:nvPicPr>
        <p:blipFill>
          <a:blip r:embed="rId3">
            <a:alphaModFix/>
          </a:blip>
          <a:stretch>
            <a:fillRect/>
          </a:stretch>
        </p:blipFill>
        <p:spPr>
          <a:xfrm>
            <a:off x="0" y="2226047"/>
            <a:ext cx="9144000" cy="69140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didn’t go so well</a:t>
            </a:r>
            <a:endParaRPr/>
          </a:p>
        </p:txBody>
      </p:sp>
      <p:sp>
        <p:nvSpPr>
          <p:cNvPr id="386" name="Google Shape;386;p2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Plotting geojson files. Ggmap functions either </a:t>
            </a:r>
            <a:r>
              <a:rPr lang="en"/>
              <a:t>don't</a:t>
            </a:r>
            <a:r>
              <a:rPr lang="en"/>
              <a:t> work or require API key.</a:t>
            </a:r>
            <a:endParaRPr/>
          </a:p>
          <a:p>
            <a:pPr indent="0" lvl="0" marL="0" rtl="0" algn="l">
              <a:spcBef>
                <a:spcPts val="1200"/>
              </a:spcBef>
              <a:spcAft>
                <a:spcPts val="0"/>
              </a:spcAft>
              <a:buNone/>
            </a:pPr>
            <a:r>
              <a:rPr lang="en"/>
              <a:t>Traffic count:                             Transit lanes:                            Cycle lanes:</a:t>
            </a:r>
            <a:endParaRPr/>
          </a:p>
          <a:p>
            <a:pPr indent="0" lvl="0" marL="0" rtl="0" algn="l">
              <a:spcBef>
                <a:spcPts val="1200"/>
              </a:spcBef>
              <a:spcAft>
                <a:spcPts val="1200"/>
              </a:spcAft>
              <a:buNone/>
            </a:pPr>
            <a:r>
              <a:t/>
            </a:r>
            <a:endParaRPr/>
          </a:p>
        </p:txBody>
      </p:sp>
      <p:pic>
        <p:nvPicPr>
          <p:cNvPr id="387" name="Google Shape;387;p29"/>
          <p:cNvPicPr preferRelativeResize="0"/>
          <p:nvPr/>
        </p:nvPicPr>
        <p:blipFill>
          <a:blip r:embed="rId3">
            <a:alphaModFix/>
          </a:blip>
          <a:stretch>
            <a:fillRect/>
          </a:stretch>
        </p:blipFill>
        <p:spPr>
          <a:xfrm>
            <a:off x="649625" y="2791450"/>
            <a:ext cx="2864675" cy="2125550"/>
          </a:xfrm>
          <a:prstGeom prst="rect">
            <a:avLst/>
          </a:prstGeom>
          <a:noFill/>
          <a:ln>
            <a:noFill/>
          </a:ln>
        </p:spPr>
      </p:pic>
      <p:pic>
        <p:nvPicPr>
          <p:cNvPr id="388" name="Google Shape;388;p29"/>
          <p:cNvPicPr preferRelativeResize="0"/>
          <p:nvPr/>
        </p:nvPicPr>
        <p:blipFill>
          <a:blip r:embed="rId4">
            <a:alphaModFix/>
          </a:blip>
          <a:stretch>
            <a:fillRect/>
          </a:stretch>
        </p:blipFill>
        <p:spPr>
          <a:xfrm>
            <a:off x="2643525" y="2668988"/>
            <a:ext cx="3110475" cy="2307925"/>
          </a:xfrm>
          <a:prstGeom prst="rect">
            <a:avLst/>
          </a:prstGeom>
          <a:noFill/>
          <a:ln>
            <a:noFill/>
          </a:ln>
        </p:spPr>
      </p:pic>
      <p:pic>
        <p:nvPicPr>
          <p:cNvPr id="389" name="Google Shape;389;p29"/>
          <p:cNvPicPr preferRelativeResize="0"/>
          <p:nvPr/>
        </p:nvPicPr>
        <p:blipFill>
          <a:blip r:embed="rId5">
            <a:alphaModFix/>
          </a:blip>
          <a:stretch>
            <a:fillRect/>
          </a:stretch>
        </p:blipFill>
        <p:spPr>
          <a:xfrm>
            <a:off x="5754000" y="2669000"/>
            <a:ext cx="3372899" cy="2502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model</a:t>
            </a:r>
            <a:endParaRPr/>
          </a:p>
        </p:txBody>
      </p:sp>
      <p:sp>
        <p:nvSpPr>
          <p:cNvPr id="395" name="Google Shape;395;p3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96" name="Google Shape;396;p30"/>
          <p:cNvPicPr preferRelativeResize="0"/>
          <p:nvPr/>
        </p:nvPicPr>
        <p:blipFill>
          <a:blip r:embed="rId3">
            <a:alphaModFix/>
          </a:blip>
          <a:stretch>
            <a:fillRect/>
          </a:stretch>
        </p:blipFill>
        <p:spPr>
          <a:xfrm>
            <a:off x="789588" y="1393698"/>
            <a:ext cx="7564824" cy="3734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 during wrangling</a:t>
            </a:r>
            <a:endParaRPr/>
          </a:p>
        </p:txBody>
      </p:sp>
      <p:sp>
        <p:nvSpPr>
          <p:cNvPr id="402" name="Google Shape;402;p31"/>
          <p:cNvSpPr txBox="1"/>
          <p:nvPr>
            <p:ph idx="1" type="body"/>
          </p:nvPr>
        </p:nvSpPr>
        <p:spPr>
          <a:xfrm>
            <a:off x="775775" y="1990050"/>
            <a:ext cx="4144500" cy="25416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Deciding what to do with NA values. Get rid of them? Change parse? Leave them?</a:t>
            </a:r>
            <a:endParaRPr sz="1700"/>
          </a:p>
          <a:p>
            <a:pPr indent="-336550" lvl="0" marL="457200" rtl="0" algn="l">
              <a:spcBef>
                <a:spcPts val="0"/>
              </a:spcBef>
              <a:spcAft>
                <a:spcPts val="0"/>
              </a:spcAft>
              <a:buSzPts val="1700"/>
              <a:buChar char="●"/>
            </a:pPr>
            <a:r>
              <a:rPr lang="en" sz="1700"/>
              <a:t>Had to decide if dropping columns or observations was going to be worth it or just a loss of information.</a:t>
            </a:r>
            <a:endParaRPr sz="1700"/>
          </a:p>
        </p:txBody>
      </p:sp>
      <p:pic>
        <p:nvPicPr>
          <p:cNvPr id="403" name="Google Shape;403;p31"/>
          <p:cNvPicPr preferRelativeResize="0"/>
          <p:nvPr/>
        </p:nvPicPr>
        <p:blipFill>
          <a:blip r:embed="rId3">
            <a:alphaModFix/>
          </a:blip>
          <a:stretch>
            <a:fillRect/>
          </a:stretch>
        </p:blipFill>
        <p:spPr>
          <a:xfrm>
            <a:off x="5164700" y="1766875"/>
            <a:ext cx="3414025" cy="260822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INTENDED USE OF DATA </a:t>
            </a:r>
            <a:endParaRPr/>
          </a:p>
          <a:p>
            <a:pPr indent="0" lvl="0" marL="0" rtl="0" algn="l">
              <a:spcBef>
                <a:spcPts val="0"/>
              </a:spcBef>
              <a:spcAft>
                <a:spcPts val="0"/>
              </a:spcAft>
              <a:buNone/>
            </a:pPr>
            <a:r>
              <a:t/>
            </a:r>
            <a:endParaRPr/>
          </a:p>
        </p:txBody>
      </p:sp>
      <p:pic>
        <p:nvPicPr>
          <p:cNvPr id="286" name="Google Shape;286;p14"/>
          <p:cNvPicPr preferRelativeResize="0"/>
          <p:nvPr/>
        </p:nvPicPr>
        <p:blipFill>
          <a:blip r:embed="rId3">
            <a:alphaModFix/>
          </a:blip>
          <a:stretch>
            <a:fillRect/>
          </a:stretch>
        </p:blipFill>
        <p:spPr>
          <a:xfrm>
            <a:off x="120375" y="1521514"/>
            <a:ext cx="3806600" cy="1729275"/>
          </a:xfrm>
          <a:prstGeom prst="rect">
            <a:avLst/>
          </a:prstGeom>
          <a:noFill/>
          <a:ln>
            <a:noFill/>
          </a:ln>
        </p:spPr>
      </p:pic>
      <p:pic>
        <p:nvPicPr>
          <p:cNvPr id="287" name="Google Shape;287;p14"/>
          <p:cNvPicPr preferRelativeResize="0"/>
          <p:nvPr/>
        </p:nvPicPr>
        <p:blipFill>
          <a:blip r:embed="rId4">
            <a:alphaModFix/>
          </a:blip>
          <a:stretch>
            <a:fillRect/>
          </a:stretch>
        </p:blipFill>
        <p:spPr>
          <a:xfrm>
            <a:off x="4921546" y="1324650"/>
            <a:ext cx="3183849" cy="2239301"/>
          </a:xfrm>
          <a:prstGeom prst="rect">
            <a:avLst/>
          </a:prstGeom>
          <a:noFill/>
          <a:ln>
            <a:noFill/>
          </a:ln>
        </p:spPr>
      </p:pic>
      <p:pic>
        <p:nvPicPr>
          <p:cNvPr id="288" name="Google Shape;288;p14"/>
          <p:cNvPicPr preferRelativeResize="0"/>
          <p:nvPr/>
        </p:nvPicPr>
        <p:blipFill>
          <a:blip r:embed="rId5">
            <a:alphaModFix/>
          </a:blip>
          <a:stretch>
            <a:fillRect/>
          </a:stretch>
        </p:blipFill>
        <p:spPr>
          <a:xfrm>
            <a:off x="316500" y="3159884"/>
            <a:ext cx="4255500" cy="183426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Plotting geojson code</a:t>
            </a:r>
            <a:endParaRPr/>
          </a:p>
        </p:txBody>
      </p:sp>
      <p:sp>
        <p:nvSpPr>
          <p:cNvPr id="409" name="Google Shape;409;p3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a:t>library(geojsonio)</a:t>
            </a:r>
            <a:endParaRPr/>
          </a:p>
          <a:p>
            <a:pPr indent="0" lvl="0" marL="0" rtl="0" algn="l">
              <a:spcBef>
                <a:spcPts val="1200"/>
              </a:spcBef>
              <a:spcAft>
                <a:spcPts val="0"/>
              </a:spcAft>
              <a:buNone/>
            </a:pPr>
            <a:r>
              <a:rPr lang="en"/>
              <a:t>transit_spatial = geojson_read("https://data-atgis.opendata.arcgis.com/datasets/ATgis::transit-lanes.geojson?outSR=%7B%22latestWkid%22%3A2193%2C%22wkid%22%3A2193%7D",  what = "sp")</a:t>
            </a:r>
            <a:endParaRPr/>
          </a:p>
          <a:p>
            <a:pPr indent="0" lvl="0" marL="0" rtl="0" algn="l">
              <a:spcBef>
                <a:spcPts val="1200"/>
              </a:spcBef>
              <a:spcAft>
                <a:spcPts val="0"/>
              </a:spcAft>
              <a:buNone/>
            </a:pPr>
            <a:r>
              <a:rPr lang="en"/>
              <a:t>plot(transit_spatial)</a:t>
            </a:r>
            <a:endParaRPr/>
          </a:p>
          <a:p>
            <a:pPr indent="0" lvl="0" marL="0" rtl="0" algn="l">
              <a:spcBef>
                <a:spcPts val="1200"/>
              </a:spcBef>
              <a:spcAft>
                <a:spcPts val="0"/>
              </a:spcAft>
              <a:buNone/>
            </a:pPr>
            <a:r>
              <a:rPr lang="en"/>
              <a:t>volume_spatial = geojson_read("https://data-atgis.opendata.arcgis.com/datasets/ATgis::average-daily-traffic-counts.geojson?outSR=%7B%22latestWkid%22%3A2193%2C%22wkid%22%3A2193%7D", what = "sp")</a:t>
            </a:r>
            <a:endParaRPr/>
          </a:p>
          <a:p>
            <a:pPr indent="0" lvl="0" marL="0" rtl="0" algn="l">
              <a:spcBef>
                <a:spcPts val="1200"/>
              </a:spcBef>
              <a:spcAft>
                <a:spcPts val="0"/>
              </a:spcAft>
              <a:buNone/>
            </a:pPr>
            <a:r>
              <a:rPr lang="en"/>
              <a:t>plot(volume_spatial)</a:t>
            </a:r>
            <a:endParaRPr/>
          </a:p>
          <a:p>
            <a:pPr indent="0" lvl="0" marL="0" rtl="0" algn="l">
              <a:spcBef>
                <a:spcPts val="1200"/>
              </a:spcBef>
              <a:spcAft>
                <a:spcPts val="0"/>
              </a:spcAft>
              <a:buNone/>
            </a:pPr>
            <a:r>
              <a:rPr lang="en"/>
              <a:t>cycle_spatial = geojson_read("https://data-atgis.opendata.arcgis.com/datasets/ATgis::cycle-facility-network.geojson?outSR=%7B%22latestWkid%22%3A2193%2C%22wkid%22%3A2193%7D", what = "sp")</a:t>
            </a:r>
            <a:endParaRPr/>
          </a:p>
          <a:p>
            <a:pPr indent="0" lvl="0" marL="0" rtl="0" algn="l">
              <a:spcBef>
                <a:spcPts val="1200"/>
              </a:spcBef>
              <a:spcAft>
                <a:spcPts val="0"/>
              </a:spcAft>
              <a:buNone/>
            </a:pPr>
            <a:r>
              <a:rPr lang="en"/>
              <a:t>plot(cycle_spatial)</a:t>
            </a:r>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did we have to learn?</a:t>
            </a:r>
            <a:endParaRPr/>
          </a:p>
        </p:txBody>
      </p:sp>
      <p:sp>
        <p:nvSpPr>
          <p:cNvPr id="415" name="Google Shape;415;p33"/>
          <p:cNvSpPr txBox="1"/>
          <p:nvPr>
            <p:ph idx="1" type="body"/>
          </p:nvPr>
        </p:nvSpPr>
        <p:spPr>
          <a:xfrm>
            <a:off x="297550" y="1660625"/>
            <a:ext cx="36909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Grabbing a geojson file using geojsonio and plotting it.</a:t>
            </a:r>
            <a:endParaRPr sz="1600"/>
          </a:p>
          <a:p>
            <a:pPr indent="-330200" lvl="0" marL="457200" rtl="0" algn="l">
              <a:spcBef>
                <a:spcPts val="0"/>
              </a:spcBef>
              <a:spcAft>
                <a:spcPts val="0"/>
              </a:spcAft>
              <a:buSzPts val="1600"/>
              <a:buChar char="●"/>
            </a:pPr>
            <a:r>
              <a:rPr lang="en" sz="1600"/>
              <a:t>Using jsonlite, wrangling raw api data into a dataframe.</a:t>
            </a:r>
            <a:endParaRPr sz="1600"/>
          </a:p>
          <a:p>
            <a:pPr indent="-330200" lvl="0" marL="457200" rtl="0" algn="l">
              <a:spcBef>
                <a:spcPts val="0"/>
              </a:spcBef>
              <a:spcAft>
                <a:spcPts val="0"/>
              </a:spcAft>
              <a:buSzPts val="1600"/>
              <a:buChar char="●"/>
            </a:pPr>
            <a:r>
              <a:rPr lang="en" sz="1600"/>
              <a:t>Using Microsoft PowerBI to create a dashboard.</a:t>
            </a:r>
            <a:endParaRPr sz="1600"/>
          </a:p>
        </p:txBody>
      </p:sp>
      <p:pic>
        <p:nvPicPr>
          <p:cNvPr id="416" name="Google Shape;416;p33"/>
          <p:cNvPicPr preferRelativeResize="0"/>
          <p:nvPr/>
        </p:nvPicPr>
        <p:blipFill>
          <a:blip r:embed="rId3">
            <a:alphaModFix/>
          </a:blip>
          <a:stretch>
            <a:fillRect/>
          </a:stretch>
        </p:blipFill>
        <p:spPr>
          <a:xfrm>
            <a:off x="4272075" y="1483624"/>
            <a:ext cx="4707801" cy="32773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Traffic counts</a:t>
            </a:r>
            <a:endParaRPr/>
          </a:p>
        </p:txBody>
      </p:sp>
      <p:sp>
        <p:nvSpPr>
          <p:cNvPr id="422" name="Google Shape;422;p34"/>
          <p:cNvSpPr txBox="1"/>
          <p:nvPr>
            <p:ph idx="1" type="body"/>
          </p:nvPr>
        </p:nvSpPr>
        <p:spPr>
          <a:xfrm>
            <a:off x="1303800" y="1990050"/>
            <a:ext cx="35142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dataset from Auckland Transport that contains transit lanes and counts of various types of traffic including cars, buses and different categories of heavy commercial vehicles (HCVs)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Cleaning the data</a:t>
            </a:r>
            <a:endParaRPr/>
          </a:p>
        </p:txBody>
      </p:sp>
      <p:sp>
        <p:nvSpPr>
          <p:cNvPr id="428" name="Google Shape;428;p35"/>
          <p:cNvSpPr txBox="1"/>
          <p:nvPr>
            <p:ph idx="1" type="body"/>
          </p:nvPr>
        </p:nvSpPr>
        <p:spPr>
          <a:xfrm>
            <a:off x="1303800" y="1990050"/>
            <a:ext cx="26874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Removed ‘attributes’ section in a different way - using other elements of API response</a:t>
            </a:r>
            <a:endParaRPr/>
          </a:p>
        </p:txBody>
      </p:sp>
      <p:pic>
        <p:nvPicPr>
          <p:cNvPr id="429" name="Google Shape;429;p35"/>
          <p:cNvPicPr preferRelativeResize="0"/>
          <p:nvPr/>
        </p:nvPicPr>
        <p:blipFill>
          <a:blip r:embed="rId3">
            <a:alphaModFix/>
          </a:blip>
          <a:stretch>
            <a:fillRect/>
          </a:stretch>
        </p:blipFill>
        <p:spPr>
          <a:xfrm>
            <a:off x="4101150" y="1927150"/>
            <a:ext cx="4848000" cy="243395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3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Cleaning the data</a:t>
            </a:r>
            <a:endParaRPr/>
          </a:p>
        </p:txBody>
      </p:sp>
      <p:pic>
        <p:nvPicPr>
          <p:cNvPr id="435" name="Google Shape;435;p36"/>
          <p:cNvPicPr preferRelativeResize="0"/>
          <p:nvPr/>
        </p:nvPicPr>
        <p:blipFill>
          <a:blip r:embed="rId3">
            <a:alphaModFix/>
          </a:blip>
          <a:stretch>
            <a:fillRect/>
          </a:stretch>
        </p:blipFill>
        <p:spPr>
          <a:xfrm>
            <a:off x="2183025" y="1792725"/>
            <a:ext cx="4028101" cy="285701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More cleaning</a:t>
            </a:r>
            <a:endParaRPr/>
          </a:p>
        </p:txBody>
      </p:sp>
      <p:sp>
        <p:nvSpPr>
          <p:cNvPr id="441" name="Google Shape;441;p37"/>
          <p:cNvSpPr txBox="1"/>
          <p:nvPr>
            <p:ph idx="1" type="body"/>
          </p:nvPr>
        </p:nvSpPr>
        <p:spPr>
          <a:xfrm>
            <a:off x="1303800" y="1990050"/>
            <a:ext cx="24672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a:t>
            </a:r>
            <a:r>
              <a:rPr lang="en"/>
              <a:t>tringr and str_replace_all were very useful</a:t>
            </a:r>
            <a:endParaRPr/>
          </a:p>
        </p:txBody>
      </p:sp>
      <p:pic>
        <p:nvPicPr>
          <p:cNvPr id="442" name="Google Shape;442;p37"/>
          <p:cNvPicPr preferRelativeResize="0"/>
          <p:nvPr/>
        </p:nvPicPr>
        <p:blipFill>
          <a:blip r:embed="rId3">
            <a:alphaModFix/>
          </a:blip>
          <a:stretch>
            <a:fillRect/>
          </a:stretch>
        </p:blipFill>
        <p:spPr>
          <a:xfrm>
            <a:off x="4376150" y="3291825"/>
            <a:ext cx="4050326" cy="622475"/>
          </a:xfrm>
          <a:prstGeom prst="rect">
            <a:avLst/>
          </a:prstGeom>
          <a:noFill/>
          <a:ln>
            <a:noFill/>
          </a:ln>
        </p:spPr>
      </p:pic>
      <p:pic>
        <p:nvPicPr>
          <p:cNvPr id="443" name="Google Shape;443;p37"/>
          <p:cNvPicPr preferRelativeResize="0"/>
          <p:nvPr/>
        </p:nvPicPr>
        <p:blipFill>
          <a:blip r:embed="rId4">
            <a:alphaModFix/>
          </a:blip>
          <a:stretch>
            <a:fillRect/>
          </a:stretch>
        </p:blipFill>
        <p:spPr>
          <a:xfrm>
            <a:off x="4404450" y="2073400"/>
            <a:ext cx="3133485" cy="307050"/>
          </a:xfrm>
          <a:prstGeom prst="rect">
            <a:avLst/>
          </a:prstGeom>
          <a:noFill/>
          <a:ln>
            <a:noFill/>
          </a:ln>
        </p:spPr>
      </p:pic>
      <p:pic>
        <p:nvPicPr>
          <p:cNvPr id="444" name="Google Shape;444;p37"/>
          <p:cNvPicPr preferRelativeResize="0"/>
          <p:nvPr/>
        </p:nvPicPr>
        <p:blipFill>
          <a:blip r:embed="rId5">
            <a:alphaModFix/>
          </a:blip>
          <a:stretch>
            <a:fillRect/>
          </a:stretch>
        </p:blipFill>
        <p:spPr>
          <a:xfrm>
            <a:off x="4376150" y="2707975"/>
            <a:ext cx="3295347" cy="387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3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a:t>
            </a:r>
            <a:endParaRPr/>
          </a:p>
        </p:txBody>
      </p:sp>
      <p:sp>
        <p:nvSpPr>
          <p:cNvPr id="450" name="Google Shape;450;p38"/>
          <p:cNvSpPr txBox="1"/>
          <p:nvPr>
            <p:ph idx="1" type="body"/>
          </p:nvPr>
        </p:nvSpPr>
        <p:spPr>
          <a:xfrm>
            <a:off x="347375" y="1597875"/>
            <a:ext cx="3892800" cy="31524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t/>
            </a:r>
            <a:endParaRPr sz="1700"/>
          </a:p>
          <a:p>
            <a:pPr indent="-328453" lvl="0" marL="457200" rtl="0" algn="l">
              <a:spcBef>
                <a:spcPts val="1200"/>
              </a:spcBef>
              <a:spcAft>
                <a:spcPts val="0"/>
              </a:spcAft>
              <a:buSzPct val="100000"/>
              <a:buChar char="●"/>
            </a:pPr>
            <a:r>
              <a:rPr lang="en" sz="1700"/>
              <a:t>Exceeded transfer limit</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Converting UNIX timestamp to date (overflows with default values)</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Joining Datasets (primary keys are not unique across datasets)</a:t>
            </a:r>
            <a:endParaRPr sz="1700"/>
          </a:p>
        </p:txBody>
      </p:sp>
      <p:pic>
        <p:nvPicPr>
          <p:cNvPr id="451" name="Google Shape;451;p38"/>
          <p:cNvPicPr preferRelativeResize="0"/>
          <p:nvPr/>
        </p:nvPicPr>
        <p:blipFill>
          <a:blip r:embed="rId3">
            <a:alphaModFix/>
          </a:blip>
          <a:stretch>
            <a:fillRect/>
          </a:stretch>
        </p:blipFill>
        <p:spPr>
          <a:xfrm>
            <a:off x="4101325" y="1425425"/>
            <a:ext cx="4936376" cy="25915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pic>
        <p:nvPicPr>
          <p:cNvPr id="456" name="Google Shape;456;p39"/>
          <p:cNvPicPr preferRelativeResize="0"/>
          <p:nvPr/>
        </p:nvPicPr>
        <p:blipFill>
          <a:blip r:embed="rId3">
            <a:alphaModFix/>
          </a:blip>
          <a:stretch>
            <a:fillRect/>
          </a:stretch>
        </p:blipFill>
        <p:spPr>
          <a:xfrm>
            <a:off x="1363875" y="152400"/>
            <a:ext cx="7289944"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 of Data </a:t>
            </a:r>
            <a:endParaRPr/>
          </a:p>
          <a:p>
            <a:pPr indent="0" lvl="0" marL="0" rtl="0" algn="l">
              <a:spcBef>
                <a:spcPts val="0"/>
              </a:spcBef>
              <a:spcAft>
                <a:spcPts val="0"/>
              </a:spcAft>
              <a:buNone/>
            </a:pPr>
            <a:r>
              <a:t/>
            </a:r>
            <a:endParaRPr/>
          </a:p>
        </p:txBody>
      </p:sp>
      <p:pic>
        <p:nvPicPr>
          <p:cNvPr id="294" name="Google Shape;294;p15"/>
          <p:cNvPicPr preferRelativeResize="0"/>
          <p:nvPr/>
        </p:nvPicPr>
        <p:blipFill>
          <a:blip r:embed="rId3">
            <a:alphaModFix/>
          </a:blip>
          <a:stretch>
            <a:fillRect/>
          </a:stretch>
        </p:blipFill>
        <p:spPr>
          <a:xfrm>
            <a:off x="206650" y="1597875"/>
            <a:ext cx="4033649" cy="2647099"/>
          </a:xfrm>
          <a:prstGeom prst="rect">
            <a:avLst/>
          </a:prstGeom>
          <a:noFill/>
          <a:ln>
            <a:noFill/>
          </a:ln>
        </p:spPr>
      </p:pic>
      <p:pic>
        <p:nvPicPr>
          <p:cNvPr id="295" name="Google Shape;295;p15"/>
          <p:cNvPicPr preferRelativeResize="0"/>
          <p:nvPr/>
        </p:nvPicPr>
        <p:blipFill>
          <a:blip r:embed="rId4">
            <a:alphaModFix/>
          </a:blip>
          <a:stretch>
            <a:fillRect/>
          </a:stretch>
        </p:blipFill>
        <p:spPr>
          <a:xfrm>
            <a:off x="4520800" y="142999"/>
            <a:ext cx="4074476" cy="1495975"/>
          </a:xfrm>
          <a:prstGeom prst="rect">
            <a:avLst/>
          </a:prstGeom>
          <a:noFill/>
          <a:ln>
            <a:noFill/>
          </a:ln>
        </p:spPr>
      </p:pic>
      <p:pic>
        <p:nvPicPr>
          <p:cNvPr id="296" name="Google Shape;296;p15"/>
          <p:cNvPicPr preferRelativeResize="0"/>
          <p:nvPr/>
        </p:nvPicPr>
        <p:blipFill>
          <a:blip r:embed="rId5">
            <a:alphaModFix/>
          </a:blip>
          <a:stretch>
            <a:fillRect/>
          </a:stretch>
        </p:blipFill>
        <p:spPr>
          <a:xfrm>
            <a:off x="4520800" y="1887412"/>
            <a:ext cx="4074476" cy="1342901"/>
          </a:xfrm>
          <a:prstGeom prst="rect">
            <a:avLst/>
          </a:prstGeom>
          <a:noFill/>
          <a:ln>
            <a:noFill/>
          </a:ln>
        </p:spPr>
      </p:pic>
      <p:pic>
        <p:nvPicPr>
          <p:cNvPr id="297" name="Google Shape;297;p15"/>
          <p:cNvPicPr preferRelativeResize="0"/>
          <p:nvPr/>
        </p:nvPicPr>
        <p:blipFill>
          <a:blip r:embed="rId6">
            <a:alphaModFix/>
          </a:blip>
          <a:stretch>
            <a:fillRect/>
          </a:stretch>
        </p:blipFill>
        <p:spPr>
          <a:xfrm>
            <a:off x="4503112" y="3519850"/>
            <a:ext cx="4109852" cy="142283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Initial challenge: Finding data</a:t>
            </a:r>
            <a:endParaRPr/>
          </a:p>
        </p:txBody>
      </p:sp>
      <p:sp>
        <p:nvSpPr>
          <p:cNvPr id="303" name="Google Shape;303;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87350" lvl="0" marL="457200" rtl="0" algn="l">
              <a:spcBef>
                <a:spcPts val="0"/>
              </a:spcBef>
              <a:spcAft>
                <a:spcPts val="0"/>
              </a:spcAft>
              <a:buSzPts val="2500"/>
              <a:buChar char="●"/>
            </a:pPr>
            <a:r>
              <a:rPr lang="en" sz="2500"/>
              <a:t>Non-clean data is very hard to find.</a:t>
            </a:r>
            <a:endParaRPr sz="2500"/>
          </a:p>
          <a:p>
            <a:pPr indent="-387350" lvl="0" marL="457200" rtl="0" algn="l">
              <a:spcBef>
                <a:spcPts val="0"/>
              </a:spcBef>
              <a:spcAft>
                <a:spcPts val="0"/>
              </a:spcAft>
              <a:buSzPts val="2500"/>
              <a:buChar char="●"/>
            </a:pPr>
            <a:r>
              <a:rPr lang="en" sz="2500"/>
              <a:t>Information regarding data was limited. </a:t>
            </a:r>
            <a:endParaRPr sz="2500"/>
          </a:p>
          <a:p>
            <a:pPr indent="-387350" lvl="0" marL="457200" rtl="0" algn="l">
              <a:spcBef>
                <a:spcPts val="0"/>
              </a:spcBef>
              <a:spcAft>
                <a:spcPts val="0"/>
              </a:spcAft>
              <a:buSzPts val="2500"/>
              <a:buChar char="●"/>
            </a:pPr>
            <a:r>
              <a:rPr lang="en" sz="2500"/>
              <a:t>Rows of missing values. </a:t>
            </a:r>
            <a:endParaRPr sz="2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Target data model</a:t>
            </a:r>
            <a:endParaRPr/>
          </a:p>
        </p:txBody>
      </p:sp>
      <p:sp>
        <p:nvSpPr>
          <p:cNvPr id="309" name="Google Shape;309;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Create a dashboard that contains road related data. The auckland council may want to use this for data analysis.</a:t>
            </a:r>
            <a:endParaRPr/>
          </a:p>
          <a:p>
            <a:pPr indent="0" lvl="0" marL="0" rtl="0" algn="l">
              <a:spcBef>
                <a:spcPts val="1200"/>
              </a:spcBef>
              <a:spcAft>
                <a:spcPts val="1200"/>
              </a:spcAft>
              <a:buNone/>
            </a:pPr>
            <a:r>
              <a:rPr lang="en"/>
              <a:t>Each dataset is related by road name.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Transit Lanes</a:t>
            </a:r>
            <a:endParaRPr/>
          </a:p>
        </p:txBody>
      </p:sp>
      <p:sp>
        <p:nvSpPr>
          <p:cNvPr id="315" name="Google Shape;315;p1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Transit lane dataset from auckland council. Transit lanes are an interesting choice for data as it could allow some intriguing questions to be answered, e.g traffic count on roads without transit lanes vs roads with transit lanes.</a:t>
            </a:r>
            <a:endParaRPr/>
          </a:p>
        </p:txBody>
      </p:sp>
      <p:pic>
        <p:nvPicPr>
          <p:cNvPr id="316" name="Google Shape;316;p18"/>
          <p:cNvPicPr preferRelativeResize="0"/>
          <p:nvPr/>
        </p:nvPicPr>
        <p:blipFill>
          <a:blip r:embed="rId3">
            <a:alphaModFix/>
          </a:blip>
          <a:stretch>
            <a:fillRect/>
          </a:stretch>
        </p:blipFill>
        <p:spPr>
          <a:xfrm>
            <a:off x="3673300" y="2906025"/>
            <a:ext cx="4661001" cy="1711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Wrangling the transit data set</a:t>
            </a:r>
            <a:endParaRPr/>
          </a:p>
        </p:txBody>
      </p:sp>
      <p:sp>
        <p:nvSpPr>
          <p:cNvPr id="322" name="Google Shape;322;p19"/>
          <p:cNvSpPr txBox="1"/>
          <p:nvPr>
            <p:ph idx="1" type="body"/>
          </p:nvPr>
        </p:nvSpPr>
        <p:spPr>
          <a:xfrm>
            <a:off x="644925" y="1830650"/>
            <a:ext cx="3988500" cy="30258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None/>
            </a:pPr>
            <a:r>
              <a:rPr lang="en" sz="5758"/>
              <a:t>Appropriate libraries:</a:t>
            </a:r>
            <a:endParaRPr sz="5758"/>
          </a:p>
          <a:p>
            <a:pPr indent="0" lvl="0" marL="0" rtl="0" algn="l">
              <a:spcBef>
                <a:spcPts val="1200"/>
              </a:spcBef>
              <a:spcAft>
                <a:spcPts val="0"/>
              </a:spcAft>
              <a:buNone/>
            </a:pPr>
            <a:r>
              <a:rPr b="1" lang="en" sz="5758" u="sng"/>
              <a:t>library(tidyverse)</a:t>
            </a:r>
            <a:endParaRPr b="1" sz="5758" u="sng"/>
          </a:p>
          <a:p>
            <a:pPr indent="0" lvl="0" marL="0" rtl="0" algn="l">
              <a:spcBef>
                <a:spcPts val="1200"/>
              </a:spcBef>
              <a:spcAft>
                <a:spcPts val="0"/>
              </a:spcAft>
              <a:buNone/>
            </a:pPr>
            <a:r>
              <a:rPr b="1" lang="en" sz="5758" u="sng"/>
              <a:t>library(httr)</a:t>
            </a:r>
            <a:endParaRPr b="1" sz="5758" u="sng"/>
          </a:p>
          <a:p>
            <a:pPr indent="0" lvl="0" marL="0" rtl="0" algn="l">
              <a:spcBef>
                <a:spcPts val="1200"/>
              </a:spcBef>
              <a:spcAft>
                <a:spcPts val="0"/>
              </a:spcAft>
              <a:buNone/>
            </a:pPr>
            <a:r>
              <a:rPr b="1" lang="en" sz="5758" u="sng"/>
              <a:t>library(jsonlite)</a:t>
            </a:r>
            <a:endParaRPr b="1" sz="5758" u="sng"/>
          </a:p>
          <a:p>
            <a:pPr indent="0" lvl="0" marL="0" rtl="0" algn="l">
              <a:spcBef>
                <a:spcPts val="1200"/>
              </a:spcBef>
              <a:spcAft>
                <a:spcPts val="0"/>
              </a:spcAft>
              <a:buNone/>
            </a:pPr>
            <a:r>
              <a:rPr b="1" lang="en" sz="5758" u="sng"/>
              <a:t>library(visdat)</a:t>
            </a:r>
            <a:endParaRPr b="1" sz="5758" u="sng"/>
          </a:p>
          <a:p>
            <a:pPr indent="0" lvl="0" marL="0" rtl="0" algn="l">
              <a:spcBef>
                <a:spcPts val="1200"/>
              </a:spcBef>
              <a:spcAft>
                <a:spcPts val="0"/>
              </a:spcAft>
              <a:buNone/>
            </a:pPr>
            <a:r>
              <a:t/>
            </a:r>
            <a:endParaRPr sz="5758"/>
          </a:p>
          <a:p>
            <a:pPr indent="0" lvl="0" marL="0" rtl="0" algn="l">
              <a:spcBef>
                <a:spcPts val="1200"/>
              </a:spcBef>
              <a:spcAft>
                <a:spcPts val="0"/>
              </a:spcAft>
              <a:buNone/>
            </a:pPr>
            <a:r>
              <a:rPr lang="en" sz="5758"/>
              <a:t>#Just importing the necessary libraries.</a:t>
            </a:r>
            <a:endParaRPr sz="5758"/>
          </a:p>
          <a:p>
            <a:pPr indent="0" lvl="0" marL="0" rtl="0" algn="l">
              <a:spcBef>
                <a:spcPts val="1200"/>
              </a:spcBef>
              <a:spcAft>
                <a:spcPts val="1200"/>
              </a:spcAft>
              <a:buNone/>
            </a:pPr>
            <a:r>
              <a:t/>
            </a:r>
            <a:endParaRPr/>
          </a:p>
        </p:txBody>
      </p:sp>
      <p:pic>
        <p:nvPicPr>
          <p:cNvPr id="323" name="Google Shape;323;p19"/>
          <p:cNvPicPr preferRelativeResize="0"/>
          <p:nvPr/>
        </p:nvPicPr>
        <p:blipFill>
          <a:blip r:embed="rId3">
            <a:alphaModFix/>
          </a:blip>
          <a:stretch>
            <a:fillRect/>
          </a:stretch>
        </p:blipFill>
        <p:spPr>
          <a:xfrm>
            <a:off x="4266375" y="1764099"/>
            <a:ext cx="4250624" cy="23894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Using an API to grab the data</a:t>
            </a:r>
            <a:endParaRPr/>
          </a:p>
        </p:txBody>
      </p:sp>
      <p:sp>
        <p:nvSpPr>
          <p:cNvPr id="329" name="Google Shape;329;p2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get_transit = GET(url = "https://services2.arcgis.com/JkPEgZJGxhSjYOo0/arcgis/rest/services/OpenData_TransitLanes/FeatureServer/0/query?where=1%3D1&amp;outFields=*&amp;outSR=4326&amp;f=json")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#https://www.geeksforgeeks.org/accessing-rest-api-using-r-programming/ - This page was very helpful in using the API</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#Here I have just used HTTR to grab the data from the API.</a:t>
            </a:r>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Finally to a dataframe</a:t>
            </a:r>
            <a:endParaRPr/>
          </a:p>
        </p:txBody>
      </p:sp>
      <p:sp>
        <p:nvSpPr>
          <p:cNvPr id="335" name="Google Shape;335;p21"/>
          <p:cNvSpPr txBox="1"/>
          <p:nvPr>
            <p:ph idx="1" type="body"/>
          </p:nvPr>
        </p:nvSpPr>
        <p:spPr>
          <a:xfrm>
            <a:off x="1303800" y="1990050"/>
            <a:ext cx="7378500" cy="298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get_transit_dataframe = as.data.frame(get_transit_json$features) </a:t>
            </a:r>
            <a:endParaRPr sz="1900"/>
          </a:p>
          <a:p>
            <a:pPr indent="0" lvl="0" marL="0" rtl="0" algn="l">
              <a:spcBef>
                <a:spcPts val="1200"/>
              </a:spcBef>
              <a:spcAft>
                <a:spcPts val="0"/>
              </a:spcAft>
              <a:buNone/>
            </a:pPr>
            <a:r>
              <a:rPr lang="en" sz="1900"/>
              <a:t>get_transit_dataframe</a:t>
            </a:r>
            <a:endParaRPr sz="19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